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3.svg" ContentType="image/svg+xml"/>
  <Override PartName="/ppt/media/image40.svg" ContentType="image/svg+xml"/>
  <Override PartName="/ppt/media/image42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67" r:id="rId6"/>
    <p:sldId id="268" r:id="rId7"/>
    <p:sldId id="270" r:id="rId8"/>
    <p:sldId id="271" r:id="rId9"/>
    <p:sldId id="273" r:id="rId10"/>
    <p:sldId id="274" r:id="rId11"/>
    <p:sldId id="279" r:id="rId12"/>
    <p:sldId id="275" r:id="rId13"/>
    <p:sldId id="276" r:id="rId14"/>
    <p:sldId id="278" r:id="rId15"/>
    <p:sldId id="277" r:id="rId16"/>
    <p:sldId id="280" r:id="rId17"/>
    <p:sldId id="282" r:id="rId18"/>
    <p:sldId id="272" r:id="rId19"/>
    <p:sldId id="281" r:id="rId20"/>
    <p:sldId id="264" r:id="rId21"/>
    <p:sldId id="285" r:id="rId22"/>
    <p:sldId id="283" r:id="rId23"/>
    <p:sldId id="265" r:id="rId24"/>
    <p:sldId id="266" r:id="rId25"/>
  </p:sldIdLst>
  <p:sldSz cx="18288000" cy="10287000"/>
  <p:notesSz cx="6858000" cy="9144000"/>
  <p:embeddedFontLst>
    <p:embeddedFont>
      <p:font typeface="Roboto Bold" panose="02000000000000000000"/>
      <p:bold r:id="rId29"/>
    </p:embeddedFont>
    <p:embeddedFont>
      <p:font typeface="Roboto" panose="02000000000000000000"/>
      <p:regular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6" userDrawn="1">
          <p15:clr>
            <a:srgbClr val="A4A3A4"/>
          </p15:clr>
        </p15:guide>
        <p15:guide id="2" pos="2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226"/>
        <p:guide pos="2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svg"/><Relationship Id="rId8" Type="http://schemas.openxmlformats.org/officeDocument/2006/relationships/image" Target="../media/image8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.xml"/><Relationship Id="rId8" Type="http://schemas.openxmlformats.org/officeDocument/2006/relationships/image" Target="../media/image10.png"/><Relationship Id="rId7" Type="http://schemas.openxmlformats.org/officeDocument/2006/relationships/image" Target="../media/image13.svg"/><Relationship Id="rId6" Type="http://schemas.openxmlformats.org/officeDocument/2006/relationships/image" Target="../media/image12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svg"/><Relationship Id="rId8" Type="http://schemas.openxmlformats.org/officeDocument/2006/relationships/image" Target="../media/image14.png"/><Relationship Id="rId7" Type="http://schemas.openxmlformats.org/officeDocument/2006/relationships/image" Target="../media/image10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0.png"/><Relationship Id="rId7" Type="http://schemas.openxmlformats.org/officeDocument/2006/relationships/image" Target="../media/image42.svg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0.png"/><Relationship Id="rId7" Type="http://schemas.openxmlformats.org/officeDocument/2006/relationships/image" Target="../media/image42.svg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0.png"/><Relationship Id="rId7" Type="http://schemas.openxmlformats.org/officeDocument/2006/relationships/image" Target="../media/image13.svg"/><Relationship Id="rId6" Type="http://schemas.openxmlformats.org/officeDocument/2006/relationships/image" Target="../media/image12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0.png"/><Relationship Id="rId3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905495" y="1315441"/>
            <a:ext cx="9009410" cy="6082798"/>
            <a:chOff x="0" y="0"/>
            <a:chExt cx="3286657" cy="22190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219021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0261150" y="1315441"/>
            <a:ext cx="7087021" cy="7701883"/>
            <a:chOff x="0" y="0"/>
            <a:chExt cx="2585364" cy="28096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809668"/>
            </a:xfrm>
            <a:custGeom>
              <a:avLst/>
              <a:gdLst/>
              <a:ahLst/>
              <a:cxnLst/>
              <a:rect l="l" t="t" r="r" b="b"/>
              <a:pathLst>
                <a:path w="2585364" h="2809668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0692016" y="4401714"/>
            <a:ext cx="6225288" cy="3893634"/>
          </a:xfrm>
          <a:custGeom>
            <a:avLst/>
            <a:gdLst/>
            <a:ahLst/>
            <a:cxnLst/>
            <a:rect l="l" t="t" r="r" b="b"/>
            <a:pathLst>
              <a:path w="6225288" h="3893634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100246" y="300172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03414">
            <a:off x="11173930" y="3499519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887383" y="8090431"/>
            <a:ext cx="3544008" cy="926893"/>
            <a:chOff x="0" y="0"/>
            <a:chExt cx="1292864" cy="3381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92864" cy="338133"/>
            </a:xfrm>
            <a:custGeom>
              <a:avLst/>
              <a:gdLst/>
              <a:ahLst/>
              <a:cxnLst/>
              <a:rect l="l" t="t" r="r" b="b"/>
              <a:pathLst>
                <a:path w="1292864" h="338133">
                  <a:moveTo>
                    <a:pt x="0" y="0"/>
                  </a:moveTo>
                  <a:lnTo>
                    <a:pt x="1292864" y="0"/>
                  </a:lnTo>
                  <a:lnTo>
                    <a:pt x="1292864" y="338133"/>
                  </a:lnTo>
                  <a:lnTo>
                    <a:pt x="0" y="33813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12690344" y="1991652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87383" y="7951837"/>
            <a:ext cx="5532830" cy="1065487"/>
          </a:xfrm>
          <a:custGeom>
            <a:avLst/>
            <a:gdLst/>
            <a:ahLst/>
            <a:cxnLst/>
            <a:rect l="l" t="t" r="r" b="b"/>
            <a:pathLst>
              <a:path w="5532830" h="1065487">
                <a:moveTo>
                  <a:pt x="0" y="0"/>
                </a:moveTo>
                <a:lnTo>
                  <a:pt x="5532830" y="0"/>
                </a:lnTo>
                <a:lnTo>
                  <a:pt x="5532830" y="1065487"/>
                </a:lnTo>
                <a:lnTo>
                  <a:pt x="0" y="10654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 rot="0">
            <a:off x="1437079" y="1478923"/>
            <a:ext cx="7946241" cy="5798855"/>
            <a:chOff x="0" y="-76200"/>
            <a:chExt cx="10594989" cy="7731808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76200"/>
              <a:ext cx="10594989" cy="4308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 b="1" u="sng" spc="-53">
                  <a:solidFill>
                    <a:srgbClr val="000000"/>
                  </a:solidFill>
                  <a:latin typeface="Roboto Bold" panose="02000000000000000000"/>
                  <a:ea typeface="Roboto Bold" panose="02000000000000000000"/>
                  <a:cs typeface="Roboto Bold" panose="02000000000000000000"/>
                  <a:sym typeface="Roboto Bold" panose="02000000000000000000"/>
                </a:rPr>
                <a:t>Đề tài:</a:t>
              </a:r>
              <a:endParaRPr lang="en-US" sz="3600" b="1" u="sng" spc="-53">
                <a:solidFill>
                  <a:srgbClr val="000000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endParaRPr>
            </a:p>
            <a:p>
              <a:pPr algn="l">
                <a:lnSpc>
                  <a:spcPts val="5040"/>
                </a:lnSpc>
              </a:pPr>
            </a:p>
            <a:p>
              <a:pPr algn="l">
                <a:lnSpc>
                  <a:spcPts val="5040"/>
                </a:lnSpc>
              </a:pPr>
              <a:r>
                <a:rPr lang="en-US" sz="3600" b="1" spc="-53">
                  <a:solidFill>
                    <a:srgbClr val="003EA8"/>
                  </a:solidFill>
                  <a:latin typeface="Roboto Bold" panose="02000000000000000000"/>
                  <a:ea typeface="Roboto Bold" panose="02000000000000000000"/>
                  <a:cs typeface="Roboto Bold" panose="02000000000000000000"/>
                  <a:sym typeface="Roboto Bold" panose="02000000000000000000"/>
                </a:rPr>
                <a:t>XÂY DỰNG WEBSITE BẢO TRÌ XE GẮN MÁY</a:t>
              </a:r>
              <a:endParaRPr lang="en-US" sz="3600" b="1" spc="-53">
                <a:solidFill>
                  <a:srgbClr val="003EA8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endParaRPr>
            </a:p>
            <a:p>
              <a:pPr algn="l">
                <a:lnSpc>
                  <a:spcPts val="5040"/>
                </a:lnSpc>
              </a:p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4364614"/>
              <a:ext cx="10594989" cy="3290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50"/>
                </a:lnSpc>
              </a:pPr>
              <a:r>
                <a:rPr lang="en-US" sz="22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Giảng viên hướng dẫn: NGUYỄN NGỌC LÂM</a:t>
              </a:r>
              <a:endParaRPr lang="en-US" sz="2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algn="l">
                <a:lnSpc>
                  <a:spcPts val="3850"/>
                </a:lnSpc>
              </a:pPr>
              <a:r>
                <a:rPr lang="en-US" sz="22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Sinh viên thực hiện 1: TÀO QUANG HUY </a:t>
              </a:r>
              <a:endParaRPr lang="en-US" sz="2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algn="l">
                <a:lnSpc>
                  <a:spcPts val="3850"/>
                </a:lnSpc>
              </a:pPr>
              <a:r>
                <a:rPr lang="en-US" sz="22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Sinh viên thực hiện 2: </a:t>
              </a:r>
              <a:r>
                <a:rPr lang="en-US" sz="22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TRƯƠNG VĨNH KHANG</a:t>
              </a:r>
              <a:endParaRPr lang="en-US" sz="2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algn="l">
                <a:lnSpc>
                  <a:spcPts val="3850"/>
                </a:lnSpc>
              </a:pPr>
              <a:r>
                <a:rPr lang="en-US" sz="22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Lớp: D19_TH04</a:t>
              </a:r>
              <a:endParaRPr lang="en-US" sz="2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algn="l">
                <a:lnSpc>
                  <a:spcPts val="3850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971800" y="8801100"/>
            <a:ext cx="12441555" cy="3575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6960"/>
              </a:lnSpc>
            </a:pPr>
            <a:r>
              <a:rPr lang="en-US" b="1">
                <a:solidFill>
                  <a:schemeClr val="tx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Giao diện đặt lịch hẹn</a:t>
            </a:r>
            <a:endParaRPr lang="en-US" b="1">
              <a:solidFill>
                <a:schemeClr val="tx1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/>
            <a:stretch>
              <a:fillRect/>
            </a:stretch>
          </a:blipFill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82270"/>
            <a:ext cx="13044805" cy="77349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8230870"/>
            <a:ext cx="126682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971800" y="8801100"/>
            <a:ext cx="12441555" cy="3575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6960"/>
              </a:lnSpc>
            </a:pPr>
            <a:r>
              <a:rPr lang="en-US" b="1">
                <a:solidFill>
                  <a:schemeClr val="tx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Giao diện đặt hàng</a:t>
            </a:r>
            <a:endParaRPr lang="en-US" b="1">
              <a:solidFill>
                <a:schemeClr val="tx1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/>
            <a:stretch>
              <a:fillRect/>
            </a:stretch>
          </a:blipFill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47700"/>
            <a:ext cx="12382500" cy="7629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00" y="1920240"/>
            <a:ext cx="4257675" cy="13144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870835" y="8496300"/>
            <a:ext cx="12441555" cy="3575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6960"/>
              </a:lnSpc>
            </a:pPr>
            <a:r>
              <a:rPr lang="en-US" b="1">
                <a:solidFill>
                  <a:schemeClr val="tx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Giao diện danh sách xe</a:t>
            </a:r>
            <a:endParaRPr lang="en-US" b="1">
              <a:solidFill>
                <a:schemeClr val="tx1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/>
            <a:stretch>
              <a:fillRect/>
            </a:stretch>
          </a:blipFill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42900"/>
            <a:ext cx="17726025" cy="78200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870835" y="8496300"/>
            <a:ext cx="12441555" cy="3575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6960"/>
              </a:lnSpc>
            </a:pPr>
            <a:r>
              <a:rPr lang="en-US" b="1">
                <a:solidFill>
                  <a:schemeClr val="tx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Giao diện danh sách phụ tùng</a:t>
            </a:r>
            <a:endParaRPr lang="en-US" b="1">
              <a:solidFill>
                <a:schemeClr val="tx1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/>
            <a:stretch>
              <a:fillRect/>
            </a:stretch>
          </a:blipFill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0500"/>
            <a:ext cx="17668875" cy="86772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-1675765" y="8486775"/>
            <a:ext cx="12441555" cy="3575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6960"/>
              </a:lnSpc>
            </a:pPr>
            <a:r>
              <a:rPr lang="en-US" b="1">
                <a:solidFill>
                  <a:schemeClr val="tx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Giao diện thêm mới hóa đơn</a:t>
            </a:r>
            <a:endParaRPr lang="en-US" b="1">
              <a:solidFill>
                <a:schemeClr val="tx1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/>
            <a:stretch>
              <a:fillRect/>
            </a:stretch>
          </a:blipFill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71500"/>
            <a:ext cx="6686550" cy="7915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800100"/>
            <a:ext cx="7610475" cy="2962275"/>
          </a:xfrm>
          <a:prstGeom prst="rect">
            <a:avLst/>
          </a:prstGeom>
        </p:spPr>
      </p:pic>
      <p:sp>
        <p:nvSpPr>
          <p:cNvPr id="5" name="TextBox 13"/>
          <p:cNvSpPr txBox="1"/>
          <p:nvPr/>
        </p:nvSpPr>
        <p:spPr>
          <a:xfrm>
            <a:off x="7086600" y="3848100"/>
            <a:ext cx="12441555" cy="3575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6960"/>
              </a:lnSpc>
            </a:pPr>
            <a:r>
              <a:rPr lang="en-US" b="1">
                <a:solidFill>
                  <a:schemeClr val="tx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Giao diện danh sách hóa đơn</a:t>
            </a:r>
            <a:endParaRPr lang="en-US" b="1">
              <a:solidFill>
                <a:schemeClr val="tx1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870835" y="8496300"/>
            <a:ext cx="12441555" cy="3575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6960"/>
              </a:lnSpc>
            </a:pPr>
            <a:r>
              <a:rPr lang="en-US" b="1">
                <a:solidFill>
                  <a:schemeClr val="tx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Giao diện thanh toán VietQR</a:t>
            </a:r>
            <a:endParaRPr lang="en-US" b="1">
              <a:solidFill>
                <a:schemeClr val="tx1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/>
            <a:stretch>
              <a:fillRect/>
            </a:stretch>
          </a:blipFill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" y="419100"/>
            <a:ext cx="17783175" cy="79343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870835" y="8496300"/>
            <a:ext cx="12441555" cy="3575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6960"/>
              </a:lnSpc>
            </a:pPr>
            <a:r>
              <a:rPr lang="en-US" b="1">
                <a:solidFill>
                  <a:schemeClr val="tx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Các trạng thái thanh toán</a:t>
            </a:r>
            <a:endParaRPr lang="en-US" b="1">
              <a:solidFill>
                <a:schemeClr val="tx1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/>
            <a:stretch>
              <a:fillRect/>
            </a:stretch>
          </a:blipFill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5295900"/>
            <a:ext cx="4876800" cy="3152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400" y="2781300"/>
            <a:ext cx="4857750" cy="3600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095" y="495300"/>
            <a:ext cx="8763000" cy="4124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5305425"/>
            <a:ext cx="4886325" cy="30670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/>
            <a:stretch>
              <a:fillRect/>
            </a:stretch>
          </a:blipFill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342900"/>
            <a:ext cx="6546850" cy="9345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876300"/>
            <a:ext cx="7543800" cy="5162550"/>
          </a:xfrm>
          <a:prstGeom prst="rect">
            <a:avLst/>
          </a:prstGeom>
        </p:spPr>
      </p:pic>
      <p:sp>
        <p:nvSpPr>
          <p:cNvPr id="7" name="TextBox 13"/>
          <p:cNvSpPr txBox="1"/>
          <p:nvPr/>
        </p:nvSpPr>
        <p:spPr>
          <a:xfrm>
            <a:off x="-76200" y="7886700"/>
            <a:ext cx="10088245" cy="3575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6960"/>
              </a:lnSpc>
            </a:pPr>
            <a:r>
              <a:rPr lang="en-US" b="1">
                <a:solidFill>
                  <a:schemeClr val="tx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Giao diện in hóa đơn</a:t>
            </a:r>
            <a:endParaRPr lang="en-US" b="1">
              <a:solidFill>
                <a:schemeClr val="tx1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870835" y="8496300"/>
            <a:ext cx="12441555" cy="3575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6960"/>
              </a:lnSpc>
            </a:pPr>
            <a:r>
              <a:rPr lang="en-US" b="1">
                <a:solidFill>
                  <a:schemeClr val="tx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API thanh toán VietQR</a:t>
            </a:r>
            <a:endParaRPr lang="en-US" b="1">
              <a:solidFill>
                <a:schemeClr val="tx1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/>
            <a:stretch>
              <a:fillRect/>
            </a:stretch>
          </a:blipFill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571500"/>
            <a:ext cx="8787130" cy="78447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905495" y="680808"/>
            <a:ext cx="16439375" cy="3503822"/>
            <a:chOff x="0" y="0"/>
            <a:chExt cx="5997128" cy="1278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7129" cy="1278204"/>
            </a:xfrm>
            <a:custGeom>
              <a:avLst/>
              <a:gdLst/>
              <a:ahLst/>
              <a:cxnLst/>
              <a:rect l="l" t="t" r="r" b="b"/>
              <a:pathLst>
                <a:path w="5997129" h="1278204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1989663" y="8797919"/>
            <a:ext cx="7147788" cy="1728465"/>
          </a:xfrm>
          <a:custGeom>
            <a:avLst/>
            <a:gdLst/>
            <a:ahLst/>
            <a:cxnLst/>
            <a:rect l="l" t="t" r="r" b="b"/>
            <a:pathLst>
              <a:path w="7147788" h="1728465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02764" y="89422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318882" y="-4113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608297" y="158885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9366" y="8742202"/>
            <a:ext cx="5532830" cy="1065487"/>
          </a:xfrm>
          <a:custGeom>
            <a:avLst/>
            <a:gdLst/>
            <a:ahLst/>
            <a:cxnLst/>
            <a:rect l="l" t="t" r="r" b="b"/>
            <a:pathLst>
              <a:path w="5532830" h="1065487">
                <a:moveTo>
                  <a:pt x="0" y="0"/>
                </a:moveTo>
                <a:lnTo>
                  <a:pt x="5532830" y="0"/>
                </a:lnTo>
                <a:lnTo>
                  <a:pt x="5532830" y="1065487"/>
                </a:lnTo>
                <a:lnTo>
                  <a:pt x="0" y="10654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37995" y="1028603"/>
            <a:ext cx="13395565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b="1">
                <a:solidFill>
                  <a:srgbClr val="003EA8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Phân công công việc</a:t>
            </a:r>
            <a:endParaRPr lang="en-US" sz="5600" b="1">
              <a:solidFill>
                <a:srgbClr val="003EA8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905495" y="3405408"/>
            <a:ext cx="16439375" cy="5153157"/>
            <a:chOff x="0" y="0"/>
            <a:chExt cx="5997128" cy="18798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997129" cy="1879886"/>
            </a:xfrm>
            <a:custGeom>
              <a:avLst/>
              <a:gdLst/>
              <a:ahLst/>
              <a:cxnLst/>
              <a:rect l="l" t="t" r="r" b="b"/>
              <a:pathLst>
                <a:path w="5997129" h="1879886">
                  <a:moveTo>
                    <a:pt x="0" y="0"/>
                  </a:moveTo>
                  <a:lnTo>
                    <a:pt x="5997129" y="0"/>
                  </a:lnTo>
                  <a:lnTo>
                    <a:pt x="5997129" y="1879886"/>
                  </a:lnTo>
                  <a:lnTo>
                    <a:pt x="0" y="187988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4"/>
          <p:cNvSpPr txBox="1"/>
          <p:nvPr/>
        </p:nvSpPr>
        <p:spPr>
          <a:xfrm>
            <a:off x="2459965" y="2622020"/>
            <a:ext cx="13750812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1" indent="457200" algn="l">
              <a:lnSpc>
                <a:spcPts val="3920"/>
              </a:lnSpc>
              <a:buNone/>
            </a:pPr>
            <a:endParaRPr lang="en-US" sz="2800">
              <a:solidFill>
                <a:srgbClr val="003EA8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aphicFrame>
        <p:nvGraphicFramePr>
          <p:cNvPr id="18" name="Table 17"/>
          <p:cNvGraphicFramePr/>
          <p:nvPr>
            <p:custDataLst>
              <p:tags r:id="rId9"/>
            </p:custDataLst>
          </p:nvPr>
        </p:nvGraphicFramePr>
        <p:xfrm>
          <a:off x="2935605" y="1866900"/>
          <a:ext cx="12800330" cy="63468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165"/>
                <a:gridCol w="6400165"/>
              </a:tblGrid>
              <a:tr h="5486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Tào Quang Huy</a:t>
                      </a:r>
                      <a:endParaRPr lang="en-US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Trương Vĩnh Khang</a:t>
                      </a:r>
                      <a:endParaRPr lang="en-US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anchorCtr="0"/>
                </a:tc>
              </a:tr>
              <a:tr h="2536825">
                <a:tc>
                  <a:txBody>
                    <a:bodyPr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Quản lý Tài khoản</a:t>
                      </a:r>
                      <a:endParaRPr lang="en-US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latin typeface="Times New Roman" panose="02020603050405020304" charset="0"/>
                          <a:cs typeface="Times New Roman" panose="02020603050405020304" charset="0"/>
                        </a:rPr>
                        <a:t>Thanh toán (VietQR,tiền mặt)</a:t>
                      </a:r>
                      <a:endParaRPr lang="en-US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latin typeface="Times New Roman" panose="02020603050405020304" charset="0"/>
                          <a:cs typeface="Times New Roman" panose="02020603050405020304" charset="0"/>
                        </a:rPr>
                        <a:t>Quản lý hóa đơn Admin</a:t>
                      </a:r>
                      <a:endParaRPr lang="en-US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Thống kê</a:t>
                      </a:r>
                      <a:endParaRPr lang="en-US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latin typeface="Times New Roman" panose="02020603050405020304" charset="0"/>
                          <a:cs typeface="Times New Roman" panose="02020603050405020304" charset="0"/>
                        </a:rPr>
                        <a:t>Giao diện User</a:t>
                      </a:r>
                      <a:endParaRPr lang="en-US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latin typeface="Times New Roman" panose="02020603050405020304" charset="0"/>
                          <a:cs typeface="Times New Roman" panose="02020603050405020304" charset="0"/>
                        </a:rPr>
                        <a:t>Phân quyền</a:t>
                      </a:r>
                      <a:endParaRPr lang="en-US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 algn="l">
                        <a:buFont typeface="Arial" panose="020B0604020202020204" pitchFamily="34" charset="0"/>
                        <a:buNone/>
                      </a:pPr>
                      <a:endParaRPr lang="en-US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t" anchorCtr="0"/>
                </a:tc>
                <a:tc>
                  <a:txBody>
                    <a:bodyPr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latin typeface="Times New Roman" panose="02020603050405020304" charset="0"/>
                          <a:cs typeface="Times New Roman" panose="02020603050405020304" charset="0"/>
                        </a:rPr>
                        <a:t>Quản lý phụ tùng</a:t>
                      </a:r>
                      <a:endParaRPr lang="en-US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latin typeface="Times New Roman" panose="02020603050405020304" charset="0"/>
                          <a:cs typeface="Times New Roman" panose="02020603050405020304" charset="0"/>
                        </a:rPr>
                        <a:t>Quản lý xe máy</a:t>
                      </a:r>
                      <a:endParaRPr lang="en-US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latin typeface="Times New Roman" panose="02020603050405020304" charset="0"/>
                          <a:cs typeface="Times New Roman" panose="02020603050405020304" charset="0"/>
                        </a:rPr>
                        <a:t>Quản lý hãng xe</a:t>
                      </a:r>
                      <a:endParaRPr lang="en-US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latin typeface="Times New Roman" panose="02020603050405020304" charset="0"/>
                          <a:cs typeface="Times New Roman" panose="02020603050405020304" charset="0"/>
                        </a:rPr>
                        <a:t>Quản lý dịch vụ</a:t>
                      </a:r>
                      <a:endParaRPr lang="en-US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latin typeface="Times New Roman" panose="02020603050405020304" charset="0"/>
                          <a:cs typeface="Times New Roman" panose="02020603050405020304" charset="0"/>
                        </a:rPr>
                        <a:t>Quản lý lịch làm việc</a:t>
                      </a:r>
                      <a:endParaRPr lang="en-US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latin typeface="Times New Roman" panose="02020603050405020304" charset="0"/>
                          <a:cs typeface="Times New Roman" panose="02020603050405020304" charset="0"/>
                        </a:rPr>
                        <a:t>Quản lý hóa đơn User</a:t>
                      </a:r>
                      <a:endParaRPr lang="en-US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t" anchorCtr="0"/>
                </a:tc>
              </a:tr>
              <a:tr h="725170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Làm chung</a:t>
                      </a:r>
                      <a:endParaRPr lang="en-US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 anchorCtr="0"/>
                </a:tc>
                <a:tc hMerge="1">
                  <a:tcPr anchor="t" anchorCtr="0"/>
                </a:tc>
              </a:tr>
              <a:tr h="2536190">
                <a:tc gridSpan="2">
                  <a:txBody>
                    <a:bodyPr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Chi tiết hóa đơn</a:t>
                      </a:r>
                      <a:endParaRPr lang="en-US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Lịch hẹn/bảo hành</a:t>
                      </a:r>
                      <a:endParaRPr lang="en-US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Quản lý đặt hàng</a:t>
                      </a:r>
                      <a:endParaRPr lang="en-US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Xây dựng Database</a:t>
                      </a:r>
                      <a:endParaRPr lang="en-US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Lý thuyết luận văn</a:t>
                      </a:r>
                      <a:endParaRPr lang="en-US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t" anchorCtr="0"/>
                </a:tc>
                <a:tc hMerge="1">
                  <a:tcPr anchor="t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905495" y="657204"/>
            <a:ext cx="9009410" cy="1907038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10261150" y="657204"/>
            <a:ext cx="7087021" cy="8045795"/>
            <a:chOff x="0" y="0"/>
            <a:chExt cx="2585364" cy="29351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10626673" y="924956"/>
            <a:ext cx="6355975" cy="7612308"/>
            <a:chOff x="0" y="0"/>
            <a:chExt cx="8474633" cy="1014974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l="33730" r="33730"/>
            <a:stretch>
              <a:fillRect/>
            </a:stretch>
          </p:blipFill>
          <p:spPr>
            <a:xfrm>
              <a:off x="0" y="0"/>
              <a:ext cx="8474633" cy="10149743"/>
            </a:xfrm>
            <a:prstGeom prst="rect">
              <a:avLst/>
            </a:prstGeom>
          </p:spPr>
        </p:pic>
      </p:grpSp>
      <p:sp>
        <p:nvSpPr>
          <p:cNvPr id="9" name="Freeform 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1130959" y="9150674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05495" y="8617931"/>
            <a:ext cx="5532830" cy="1065487"/>
          </a:xfrm>
          <a:custGeom>
            <a:avLst/>
            <a:gdLst/>
            <a:ahLst/>
            <a:cxnLst/>
            <a:rect l="l" t="t" r="r" b="b"/>
            <a:pathLst>
              <a:path w="5532830" h="1065487">
                <a:moveTo>
                  <a:pt x="0" y="0"/>
                </a:moveTo>
                <a:lnTo>
                  <a:pt x="5532830" y="0"/>
                </a:lnTo>
                <a:lnTo>
                  <a:pt x="5532830" y="1065487"/>
                </a:lnTo>
                <a:lnTo>
                  <a:pt x="0" y="10654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094917" y="1183870"/>
            <a:ext cx="7049083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60"/>
              </a:lnSpc>
              <a:spcBef>
                <a:spcPct val="0"/>
              </a:spcBef>
            </a:pPr>
            <a:r>
              <a:rPr lang="en-US" sz="5800" b="1">
                <a:solidFill>
                  <a:srgbClr val="003EA8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Mục tiêu luận văn</a:t>
            </a:r>
            <a:endParaRPr lang="en-US" sz="5800" b="1">
              <a:solidFill>
                <a:srgbClr val="003EA8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</p:txBody>
      </p:sp>
      <p:grpSp>
        <p:nvGrpSpPr>
          <p:cNvPr id="14" name="Group 14"/>
          <p:cNvGrpSpPr/>
          <p:nvPr/>
        </p:nvGrpSpPr>
        <p:grpSpPr>
          <a:xfrm rot="0">
            <a:off x="905495" y="3431770"/>
            <a:ext cx="9009410" cy="3824848"/>
            <a:chOff x="0" y="0"/>
            <a:chExt cx="12012546" cy="5099798"/>
          </a:xfrm>
        </p:grpSpPr>
        <p:grpSp>
          <p:nvGrpSpPr>
            <p:cNvPr id="15" name="Group 15"/>
            <p:cNvGrpSpPr/>
            <p:nvPr/>
          </p:nvGrpSpPr>
          <p:grpSpPr>
            <a:xfrm rot="0">
              <a:off x="0" y="0"/>
              <a:ext cx="12012546" cy="5099798"/>
              <a:chOff x="0" y="0"/>
              <a:chExt cx="3286657" cy="139531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286657" cy="1395315"/>
              </a:xfrm>
              <a:custGeom>
                <a:avLst/>
                <a:gdLst/>
                <a:ahLst/>
                <a:cxnLst/>
                <a:rect l="l" t="t" r="r" b="b"/>
                <a:pathLst>
                  <a:path w="3286657" h="1395315">
                    <a:moveTo>
                      <a:pt x="0" y="0"/>
                    </a:moveTo>
                    <a:lnTo>
                      <a:pt x="3286657" y="0"/>
                    </a:lnTo>
                    <a:lnTo>
                      <a:pt x="3286657" y="1395315"/>
                    </a:lnTo>
                    <a:lnTo>
                      <a:pt x="0" y="139531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57489" y="689776"/>
              <a:ext cx="10047965" cy="1340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20" lvl="1" indent="-302260" algn="l">
                <a:lnSpc>
                  <a:spcPts val="392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003EA8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Xây dựng website bảo trì/ bảo dưỡng xe gắn máy cho người dùng</a:t>
              </a:r>
              <a:endParaRPr lang="en-US" sz="2800">
                <a:solidFill>
                  <a:srgbClr val="003EA8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57489" y="2556356"/>
              <a:ext cx="10047965" cy="1340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20" lvl="1" indent="-302260" algn="l">
                <a:lnSpc>
                  <a:spcPts val="392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003EA8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Cung cấp các tính năng chính: đặt lịch, đặt hàng</a:t>
              </a:r>
              <a:endParaRPr lang="en-US" sz="2800">
                <a:solidFill>
                  <a:srgbClr val="003EA8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9" name="Freeform 19"/>
          <p:cNvSpPr/>
          <p:nvPr/>
        </p:nvSpPr>
        <p:spPr>
          <a:xfrm flipH="1">
            <a:off x="11601804" y="1011978"/>
            <a:ext cx="4405713" cy="7525286"/>
          </a:xfrm>
          <a:custGeom>
            <a:avLst/>
            <a:gdLst/>
            <a:ahLst/>
            <a:cxnLst/>
            <a:rect l="l" t="t" r="r" b="b"/>
            <a:pathLst>
              <a:path w="4405713" h="7525286">
                <a:moveTo>
                  <a:pt x="4405713" y="0"/>
                </a:moveTo>
                <a:lnTo>
                  <a:pt x="0" y="0"/>
                </a:lnTo>
                <a:lnTo>
                  <a:pt x="0" y="7525286"/>
                </a:lnTo>
                <a:lnTo>
                  <a:pt x="4405713" y="7525286"/>
                </a:lnTo>
                <a:lnTo>
                  <a:pt x="440571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905495" y="680808"/>
            <a:ext cx="16439375" cy="3503822"/>
            <a:chOff x="0" y="0"/>
            <a:chExt cx="5997128" cy="1278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7129" cy="1278204"/>
            </a:xfrm>
            <a:custGeom>
              <a:avLst/>
              <a:gdLst/>
              <a:ahLst/>
              <a:cxnLst/>
              <a:rect l="l" t="t" r="r" b="b"/>
              <a:pathLst>
                <a:path w="5997129" h="1278204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1989663" y="8797919"/>
            <a:ext cx="7147788" cy="1728465"/>
          </a:xfrm>
          <a:custGeom>
            <a:avLst/>
            <a:gdLst/>
            <a:ahLst/>
            <a:cxnLst/>
            <a:rect l="l" t="t" r="r" b="b"/>
            <a:pathLst>
              <a:path w="7147788" h="1728465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02764" y="89422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318882" y="-4113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608297" y="158885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9366" y="8742202"/>
            <a:ext cx="5532830" cy="1065487"/>
          </a:xfrm>
          <a:custGeom>
            <a:avLst/>
            <a:gdLst/>
            <a:ahLst/>
            <a:cxnLst/>
            <a:rect l="l" t="t" r="r" b="b"/>
            <a:pathLst>
              <a:path w="5532830" h="1065487">
                <a:moveTo>
                  <a:pt x="0" y="0"/>
                </a:moveTo>
                <a:lnTo>
                  <a:pt x="5532830" y="0"/>
                </a:lnTo>
                <a:lnTo>
                  <a:pt x="5532830" y="1065487"/>
                </a:lnTo>
                <a:lnTo>
                  <a:pt x="0" y="10654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60195" y="2033808"/>
            <a:ext cx="13395565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b="1">
                <a:solidFill>
                  <a:srgbClr val="003EA8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Kết quả đạt được</a:t>
            </a:r>
            <a:endParaRPr lang="en-US" sz="5600" b="1">
              <a:solidFill>
                <a:srgbClr val="003EA8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905495" y="3405408"/>
            <a:ext cx="16439375" cy="5153157"/>
            <a:chOff x="0" y="0"/>
            <a:chExt cx="5997128" cy="18798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997129" cy="1879886"/>
            </a:xfrm>
            <a:custGeom>
              <a:avLst/>
              <a:gdLst/>
              <a:ahLst/>
              <a:cxnLst/>
              <a:rect l="l" t="t" r="r" b="b"/>
              <a:pathLst>
                <a:path w="5997129" h="1879886">
                  <a:moveTo>
                    <a:pt x="0" y="0"/>
                  </a:moveTo>
                  <a:lnTo>
                    <a:pt x="5997129" y="0"/>
                  </a:lnTo>
                  <a:lnTo>
                    <a:pt x="5997129" y="1879886"/>
                  </a:lnTo>
                  <a:lnTo>
                    <a:pt x="0" y="187988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4"/>
          <p:cNvSpPr txBox="1"/>
          <p:nvPr/>
        </p:nvSpPr>
        <p:spPr>
          <a:xfrm>
            <a:off x="2459965" y="2622020"/>
            <a:ext cx="13750812" cy="617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1" indent="457200" algn="l">
              <a:lnSpc>
                <a:spcPts val="3920"/>
              </a:lnSpc>
              <a:buNone/>
            </a:pPr>
            <a:endParaRPr lang="en-US" sz="2800">
              <a:solidFill>
                <a:srgbClr val="003EA8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3EA8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Xây dựng được các chức năng cơ bản như: đăng nhập, đăng ký, quản lý phụ tùng,quản lý đặt lịch, quản lý xe máy, thanh toán, hóa đơn.</a:t>
            </a:r>
            <a:endParaRPr lang="en-US" sz="2800">
              <a:solidFill>
                <a:srgbClr val="003EA8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3EA8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Hiểu về cấu trúc và cách hoạt động của HTML: Áp dụng xây dựng giao diện người dùng</a:t>
            </a:r>
            <a:endParaRPr lang="en-US" sz="2800">
              <a:solidFill>
                <a:srgbClr val="003EA8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3EA8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Hiểu về cấu trúc và cách hoạt động của PHP: Áp dụng xây dựng hệ thống của website</a:t>
            </a:r>
            <a:endParaRPr lang="en-US" sz="2800">
              <a:solidFill>
                <a:srgbClr val="003EA8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3EA8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Hiểu về cấu trúc và cách hoạt động của MySQL: Áp dụng xây dựng cơ sở dữ liệu người dùng</a:t>
            </a:r>
            <a:endParaRPr lang="en-US" sz="2800">
              <a:solidFill>
                <a:srgbClr val="003EA8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1" indent="0" algn="l">
              <a:lnSpc>
                <a:spcPts val="3920"/>
              </a:lnSpc>
              <a:buNone/>
            </a:pPr>
            <a:endParaRPr lang="en-US" sz="2800">
              <a:solidFill>
                <a:srgbClr val="003EA8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905495" y="680808"/>
            <a:ext cx="16439375" cy="3503822"/>
            <a:chOff x="0" y="0"/>
            <a:chExt cx="5997128" cy="1278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7129" cy="1278204"/>
            </a:xfrm>
            <a:custGeom>
              <a:avLst/>
              <a:gdLst/>
              <a:ahLst/>
              <a:cxnLst/>
              <a:rect l="l" t="t" r="r" b="b"/>
              <a:pathLst>
                <a:path w="5997129" h="1278204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1989663" y="8797919"/>
            <a:ext cx="7147788" cy="1728465"/>
          </a:xfrm>
          <a:custGeom>
            <a:avLst/>
            <a:gdLst/>
            <a:ahLst/>
            <a:cxnLst/>
            <a:rect l="l" t="t" r="r" b="b"/>
            <a:pathLst>
              <a:path w="7147788" h="1728465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02764" y="89422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318882" y="-4113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608297" y="158885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9366" y="8742202"/>
            <a:ext cx="5532830" cy="1065487"/>
          </a:xfrm>
          <a:custGeom>
            <a:avLst/>
            <a:gdLst/>
            <a:ahLst/>
            <a:cxnLst/>
            <a:rect l="l" t="t" r="r" b="b"/>
            <a:pathLst>
              <a:path w="5532830" h="1065487">
                <a:moveTo>
                  <a:pt x="0" y="0"/>
                </a:moveTo>
                <a:lnTo>
                  <a:pt x="5532830" y="0"/>
                </a:lnTo>
                <a:lnTo>
                  <a:pt x="5532830" y="1065487"/>
                </a:lnTo>
                <a:lnTo>
                  <a:pt x="0" y="10654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60195" y="2033808"/>
            <a:ext cx="13395565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b="1">
                <a:solidFill>
                  <a:srgbClr val="003EA8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Các hạn chế còn tồn đọng</a:t>
            </a:r>
            <a:endParaRPr lang="en-US" sz="5600" b="1">
              <a:solidFill>
                <a:srgbClr val="003EA8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905495" y="3405408"/>
            <a:ext cx="16439375" cy="5153157"/>
            <a:chOff x="0" y="0"/>
            <a:chExt cx="5997128" cy="18798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997129" cy="1879886"/>
            </a:xfrm>
            <a:custGeom>
              <a:avLst/>
              <a:gdLst/>
              <a:ahLst/>
              <a:cxnLst/>
              <a:rect l="l" t="t" r="r" b="b"/>
              <a:pathLst>
                <a:path w="5997129" h="1879886">
                  <a:moveTo>
                    <a:pt x="0" y="0"/>
                  </a:moveTo>
                  <a:lnTo>
                    <a:pt x="5997129" y="0"/>
                  </a:lnTo>
                  <a:lnTo>
                    <a:pt x="5997129" y="1879886"/>
                  </a:lnTo>
                  <a:lnTo>
                    <a:pt x="0" y="187988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805280" y="3903690"/>
            <a:ext cx="13750812" cy="438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003EA8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Chưa phát triển các biện pháp bảo mật nâng cao, dễ bị tấn công nếu không kiểm tra kỹ đầu vào</a:t>
            </a:r>
            <a:endParaRPr lang="en-US" sz="2800">
              <a:solidFill>
                <a:srgbClr val="003EA8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4520" lvl="1" indent="-302260" algn="l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003EA8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Phụ thuộc nhiều vào PHP và HTML thuần, thiếu framework tân tiến nên khó mở rộng quy mô lớn</a:t>
            </a:r>
            <a:endParaRPr lang="en-US" sz="2800">
              <a:solidFill>
                <a:srgbClr val="003EA8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4520" lvl="1" indent="-302260" algn="l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003EA8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Giao diện người dùng còn đơn giản, thiếu tính tương tác và trải nghiệm người dùng chưa được tối ưu</a:t>
            </a:r>
            <a:endParaRPr lang="en-US" sz="2800">
              <a:solidFill>
                <a:srgbClr val="003EA8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endParaRPr lang="en-US" sz="2800">
              <a:solidFill>
                <a:srgbClr val="003EA8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905495" y="680808"/>
            <a:ext cx="16439375" cy="3503822"/>
            <a:chOff x="0" y="0"/>
            <a:chExt cx="5997128" cy="1278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7129" cy="1278204"/>
            </a:xfrm>
            <a:custGeom>
              <a:avLst/>
              <a:gdLst/>
              <a:ahLst/>
              <a:cxnLst/>
              <a:rect l="l" t="t" r="r" b="b"/>
              <a:pathLst>
                <a:path w="5997129" h="1278204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1989663" y="8797919"/>
            <a:ext cx="7147788" cy="1728465"/>
          </a:xfrm>
          <a:custGeom>
            <a:avLst/>
            <a:gdLst/>
            <a:ahLst/>
            <a:cxnLst/>
            <a:rect l="l" t="t" r="r" b="b"/>
            <a:pathLst>
              <a:path w="7147788" h="1728465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02764" y="89422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318882" y="-4113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608297" y="158885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9366" y="8742202"/>
            <a:ext cx="5532830" cy="1065487"/>
          </a:xfrm>
          <a:custGeom>
            <a:avLst/>
            <a:gdLst/>
            <a:ahLst/>
            <a:cxnLst/>
            <a:rect l="l" t="t" r="r" b="b"/>
            <a:pathLst>
              <a:path w="5532830" h="1065487">
                <a:moveTo>
                  <a:pt x="0" y="0"/>
                </a:moveTo>
                <a:lnTo>
                  <a:pt x="5532830" y="0"/>
                </a:lnTo>
                <a:lnTo>
                  <a:pt x="5532830" y="1065487"/>
                </a:lnTo>
                <a:lnTo>
                  <a:pt x="0" y="10654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60195" y="2033808"/>
            <a:ext cx="13395565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b="1">
                <a:solidFill>
                  <a:srgbClr val="003EA8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Hướng phát triển</a:t>
            </a:r>
            <a:endParaRPr lang="en-US" sz="5600" b="1">
              <a:solidFill>
                <a:srgbClr val="003EA8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905495" y="3405408"/>
            <a:ext cx="16439375" cy="5153157"/>
            <a:chOff x="0" y="0"/>
            <a:chExt cx="5997128" cy="18798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997129" cy="1879886"/>
            </a:xfrm>
            <a:custGeom>
              <a:avLst/>
              <a:gdLst/>
              <a:ahLst/>
              <a:cxnLst/>
              <a:rect l="l" t="t" r="r" b="b"/>
              <a:pathLst>
                <a:path w="5997129" h="1879886">
                  <a:moveTo>
                    <a:pt x="0" y="0"/>
                  </a:moveTo>
                  <a:lnTo>
                    <a:pt x="5997129" y="0"/>
                  </a:lnTo>
                  <a:lnTo>
                    <a:pt x="5997129" y="1879886"/>
                  </a:lnTo>
                  <a:lnTo>
                    <a:pt x="0" y="187988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904975" y="3382990"/>
            <a:ext cx="13750812" cy="5026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003EA8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Áp dụng các framework PHP tân tiến hơn như Laravel hay Symfony để tăng khả năng bảo mật, khả năng mở rộng và khả năng bảo trì hệ thống</a:t>
            </a:r>
            <a:endParaRPr lang="en-US" sz="2800">
              <a:solidFill>
                <a:srgbClr val="003EA8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4520" lvl="1" indent="-302260" algn="l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003EA8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Nâng cấp giao diện người dùng để cải thiện trải nghiệm và tăng tính tương tác</a:t>
            </a:r>
            <a:endParaRPr lang="en-US" sz="2800">
              <a:solidFill>
                <a:srgbClr val="003EA8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4520" lvl="1" indent="-302260" algn="l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003EA8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Thêm tính năng quản lý phân quyền cho người dùng (RBAC -Roles based Access Control) giúp quản lý truy cập hiệu quả và tăng cường khả năng bảo mật của hệ thống</a:t>
            </a:r>
            <a:endParaRPr lang="en-US" sz="2800">
              <a:solidFill>
                <a:srgbClr val="003EA8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4520" lvl="1" indent="-302260" algn="l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003EA8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Xây dựng hệ thống phân lịch làm việc tự động</a:t>
            </a:r>
            <a:endParaRPr lang="en-US" sz="2800">
              <a:solidFill>
                <a:srgbClr val="003EA8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endParaRPr lang="en-US" sz="2800">
              <a:solidFill>
                <a:srgbClr val="003EA8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270" cy="695503"/>
            </a:xfrm>
            <a:custGeom>
              <a:avLst/>
              <a:gdLst/>
              <a:ahLst/>
              <a:cxnLst/>
              <a:rect l="l" t="t" r="r" b="b"/>
              <a:pathLst>
                <a:path w="5999270" h="695503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7027545" y="2936875"/>
            <a:ext cx="10323195" cy="5747385"/>
            <a:chOff x="0" y="0"/>
            <a:chExt cx="2818022" cy="21044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18022" cy="2104453"/>
            </a:xfrm>
            <a:custGeom>
              <a:avLst/>
              <a:gdLst/>
              <a:ahLst/>
              <a:cxnLst/>
              <a:rect l="l" t="t" r="r" b="b"/>
              <a:pathLst>
                <a:path w="2818022" h="2104453">
                  <a:moveTo>
                    <a:pt x="0" y="0"/>
                  </a:moveTo>
                  <a:lnTo>
                    <a:pt x="2818022" y="0"/>
                  </a:lnTo>
                  <a:lnTo>
                    <a:pt x="2818022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925830" y="2936875"/>
            <a:ext cx="5512435" cy="2833370"/>
            <a:chOff x="0" y="0"/>
            <a:chExt cx="3049118" cy="135067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9118" cy="1350677"/>
            </a:xfrm>
            <a:custGeom>
              <a:avLst/>
              <a:gdLst/>
              <a:ahLst/>
              <a:cxnLst/>
              <a:rect l="l" t="t" r="r" b="b"/>
              <a:pathLst>
                <a:path w="3049118" h="1350677">
                  <a:moveTo>
                    <a:pt x="0" y="0"/>
                  </a:moveTo>
                  <a:lnTo>
                    <a:pt x="3049118" y="0"/>
                  </a:lnTo>
                  <a:lnTo>
                    <a:pt x="3049118" y="1350677"/>
                  </a:lnTo>
                  <a:lnTo>
                    <a:pt x="0" y="13506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3063485" y="1162789"/>
            <a:ext cx="12441698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 b="1">
                <a:solidFill>
                  <a:srgbClr val="003EA8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Các công nghệ sử dụng</a:t>
            </a:r>
            <a:endParaRPr lang="en-US" sz="5800" b="1">
              <a:solidFill>
                <a:srgbClr val="003EA8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26069" y="9036374"/>
            <a:ext cx="5532830" cy="1065487"/>
          </a:xfrm>
          <a:custGeom>
            <a:avLst/>
            <a:gdLst/>
            <a:ahLst/>
            <a:cxnLst/>
            <a:rect l="l" t="t" r="r" b="b"/>
            <a:pathLst>
              <a:path w="5532830" h="1065487">
                <a:moveTo>
                  <a:pt x="0" y="0"/>
                </a:moveTo>
                <a:lnTo>
                  <a:pt x="5532830" y="0"/>
                </a:lnTo>
                <a:lnTo>
                  <a:pt x="5532830" y="1065487"/>
                </a:lnTo>
                <a:lnTo>
                  <a:pt x="0" y="10654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0">
            <a:off x="990600" y="3157220"/>
            <a:ext cx="5408295" cy="2108761"/>
            <a:chOff x="0" y="-47625"/>
            <a:chExt cx="9291771" cy="281153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874249"/>
              <a:ext cx="9291771" cy="1889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81965" lvl="1" indent="-240665" algn="l">
                <a:lnSpc>
                  <a:spcPts val="3685"/>
                </a:lnSpc>
                <a:buFont typeface="Arial" panose="020B0604020202020204"/>
                <a:buChar char="•"/>
              </a:pPr>
              <a:r>
                <a:rPr lang="en-US" sz="223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Backend: PHP</a:t>
              </a:r>
              <a:endParaRPr lang="en-US" sz="223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481965" lvl="1" indent="-240665" algn="l">
                <a:lnSpc>
                  <a:spcPts val="3685"/>
                </a:lnSpc>
                <a:buFont typeface="Arial" panose="020B0604020202020204"/>
                <a:buChar char="•"/>
              </a:pPr>
              <a:r>
                <a:rPr lang="en-US" sz="223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Frontend: HTML</a:t>
              </a:r>
              <a:endParaRPr lang="en-US" sz="223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481965" lvl="1" indent="-240665" algn="l">
                <a:lnSpc>
                  <a:spcPts val="3685"/>
                </a:lnSpc>
                <a:buFont typeface="Arial" panose="020B0604020202020204"/>
                <a:buChar char="•"/>
              </a:pPr>
              <a:r>
                <a:rPr lang="en-US" sz="223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Cơ sở dữ liệu: MySQL</a:t>
              </a:r>
              <a:endParaRPr lang="en-US" sz="223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9291771" cy="789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15"/>
                </a:lnSpc>
              </a:pPr>
              <a:r>
                <a:rPr lang="en-US" sz="3550">
                  <a:solidFill>
                    <a:srgbClr val="003EA8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Công nghệ sử dụng:</a:t>
              </a:r>
              <a:endParaRPr lang="en-US" sz="3550">
                <a:solidFill>
                  <a:srgbClr val="003EA8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3" name="Group 17"/>
          <p:cNvGrpSpPr/>
          <p:nvPr/>
        </p:nvGrpSpPr>
        <p:grpSpPr>
          <a:xfrm rot="0">
            <a:off x="7391400" y="3156585"/>
            <a:ext cx="9867265" cy="5134609"/>
            <a:chOff x="0" y="-47625"/>
            <a:chExt cx="16952545" cy="6845792"/>
          </a:xfrm>
        </p:grpSpPr>
        <p:sp>
          <p:nvSpPr>
            <p:cNvPr id="24" name="TextBox 18"/>
            <p:cNvSpPr txBox="1"/>
            <p:nvPr/>
          </p:nvSpPr>
          <p:spPr>
            <a:xfrm>
              <a:off x="0" y="874347"/>
              <a:ext cx="16952545" cy="5923820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p>
              <a:pPr marL="481965" lvl="1" indent="-240665" algn="l">
                <a:lnSpc>
                  <a:spcPts val="3685"/>
                </a:lnSpc>
                <a:buFont typeface="Arial" panose="020B0604020202020204"/>
                <a:buChar char="•"/>
              </a:pPr>
              <a:r>
                <a:rPr lang="en-US" altLang="en-US" sz="223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Backend (PHP) xử l</a:t>
              </a:r>
              <a:r>
                <a:rPr lang="" altLang="en-US" sz="223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ý</a:t>
              </a:r>
              <a:r>
                <a:rPr lang="en-US" altLang="en-US" sz="223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logic nghiệp vụ, truy xuất và cập nhật dữ liệu từ cơ sở dữ liệu MySQL (Model).</a:t>
              </a:r>
              <a:endParaRPr lang="en-US" altLang="en-US" sz="223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481965" lvl="1" indent="-240665" algn="l">
                <a:lnSpc>
                  <a:spcPts val="3685"/>
                </a:lnSpc>
                <a:buFont typeface="Arial" panose="020B0604020202020204"/>
                <a:buChar char="•"/>
              </a:pPr>
              <a:r>
                <a:rPr lang="en-US" altLang="en-US" sz="223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Frontend (HTML) chịu trách nhiệm hiển thị giao diện ng</a:t>
              </a:r>
              <a:r>
                <a:rPr lang="" altLang="en-US" sz="223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ư</a:t>
              </a:r>
              <a:r>
                <a:rPr lang="en-US" altLang="en-US" sz="223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ời dùng và nhận thông tin </a:t>
              </a:r>
              <a:r>
                <a:rPr lang="" altLang="en-US" sz="223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đ</a:t>
              </a:r>
              <a:r>
                <a:rPr lang="en-US" altLang="en-US" sz="223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ầu vào (View).</a:t>
              </a:r>
              <a:endParaRPr lang="en-US" altLang="en-US" sz="223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481965" lvl="1" indent="-240665" algn="l">
                <a:lnSpc>
                  <a:spcPts val="3685"/>
                </a:lnSpc>
                <a:buFont typeface="Arial" panose="020B0604020202020204"/>
                <a:buChar char="•"/>
              </a:pPr>
              <a:r>
                <a:rPr lang="en-US" altLang="en-US" sz="223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Controller (PHP) </a:t>
              </a:r>
              <a:r>
                <a:rPr lang="" altLang="en-US" sz="223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đ</a:t>
              </a:r>
              <a:r>
                <a:rPr lang="en-US" altLang="en-US" sz="223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óng vai trò trung gian, nhận yêu cầu từ View, xử l</a:t>
              </a:r>
              <a:r>
                <a:rPr lang="" altLang="en-US" sz="223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ý</a:t>
              </a:r>
              <a:r>
                <a:rPr lang="en-US" altLang="en-US" sz="223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logic, gọi Model và trả kết quả về View.</a:t>
              </a:r>
              <a:endParaRPr lang="en-US" altLang="en-US" sz="223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481965" lvl="1" indent="-240665" algn="l">
                <a:lnSpc>
                  <a:spcPts val="3685"/>
                </a:lnSpc>
                <a:buFont typeface="Arial" panose="020B0604020202020204"/>
                <a:buChar char="•"/>
              </a:pPr>
              <a:r>
                <a:rPr lang="en-US" altLang="en-US" sz="223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Cấu trúc MVC giúp tổ chức code r</a:t>
              </a:r>
              <a:r>
                <a:rPr lang="" altLang="en-US" sz="223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õ</a:t>
              </a:r>
              <a:r>
                <a:rPr lang="en-US" altLang="en-US" sz="223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ràng, dễ bảo trì, tách biệt giao diện, xử l</a:t>
              </a:r>
              <a:r>
                <a:rPr lang="" altLang="en-US" sz="223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ý</a:t>
              </a:r>
              <a:r>
                <a:rPr lang="en-US" altLang="en-US" sz="223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và dữ liệu.</a:t>
              </a:r>
              <a:endParaRPr lang="en-US" altLang="en-US" sz="223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481965" lvl="1" indent="-240665" algn="l">
                <a:lnSpc>
                  <a:spcPts val="3685"/>
                </a:lnSpc>
                <a:buFont typeface="Arial" panose="020B0604020202020204"/>
                <a:buChar char="•"/>
              </a:pPr>
              <a:r>
                <a:rPr lang="en-US" altLang="en-US" sz="223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Dễ dàng mở rộng, nâng cấp tính n</a:t>
              </a:r>
              <a:r>
                <a:rPr lang="" altLang="en-US" sz="223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ă</a:t>
              </a:r>
              <a:r>
                <a:rPr lang="en-US" altLang="en-US" sz="223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ng hoặc thay </a:t>
              </a:r>
              <a:r>
                <a:rPr lang="" altLang="en-US" sz="223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đ</a:t>
              </a:r>
              <a:r>
                <a:rPr lang="en-US" altLang="en-US" sz="223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ổi giao diện mà không ảnh h</a:t>
              </a:r>
              <a:r>
                <a:rPr lang="" altLang="en-US" sz="223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ư</a:t>
              </a:r>
              <a:r>
                <a:rPr lang="en-US" altLang="en-US" sz="223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ởng </a:t>
              </a:r>
              <a:r>
                <a:rPr lang="" altLang="en-US" sz="223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đ</a:t>
              </a:r>
              <a:r>
                <a:rPr lang="en-US" altLang="en-US" sz="223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ến các thành phần khác.</a:t>
              </a:r>
              <a:endParaRPr lang="en-US" altLang="en-US" sz="223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25" name="TextBox 19"/>
            <p:cNvSpPr txBox="1"/>
            <p:nvPr/>
          </p:nvSpPr>
          <p:spPr>
            <a:xfrm>
              <a:off x="0" y="-47625"/>
              <a:ext cx="9291771" cy="7890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l">
                <a:lnSpc>
                  <a:spcPts val="4615"/>
                </a:lnSpc>
              </a:pPr>
              <a:r>
                <a:rPr lang="en-US" sz="3550">
                  <a:solidFill>
                    <a:srgbClr val="003EA8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Tính năng chính</a:t>
              </a:r>
              <a:endParaRPr lang="en-US" sz="3550">
                <a:solidFill>
                  <a:srgbClr val="003EA8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270" cy="695503"/>
            </a:xfrm>
            <a:custGeom>
              <a:avLst/>
              <a:gdLst/>
              <a:ahLst/>
              <a:cxnLst/>
              <a:rect l="l" t="t" r="r" b="b"/>
              <a:pathLst>
                <a:path w="5999270" h="695503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925195" y="2915285"/>
            <a:ext cx="16425545" cy="5768975"/>
            <a:chOff x="0" y="0"/>
            <a:chExt cx="2818022" cy="21044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18022" cy="2104453"/>
            </a:xfrm>
            <a:custGeom>
              <a:avLst/>
              <a:gdLst/>
              <a:ahLst/>
              <a:cxnLst/>
              <a:rect l="l" t="t" r="r" b="b"/>
              <a:pathLst>
                <a:path w="2818022" h="2104453">
                  <a:moveTo>
                    <a:pt x="0" y="0"/>
                  </a:moveTo>
                  <a:lnTo>
                    <a:pt x="2818022" y="0"/>
                  </a:lnTo>
                  <a:lnTo>
                    <a:pt x="2818022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3063485" y="1162789"/>
            <a:ext cx="12441698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 b="1">
                <a:solidFill>
                  <a:srgbClr val="003EA8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Các chức năng chính của hệ thống</a:t>
            </a:r>
            <a:endParaRPr lang="en-US" sz="5800" b="1">
              <a:solidFill>
                <a:srgbClr val="003EA8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26069" y="9036374"/>
            <a:ext cx="5532830" cy="1065487"/>
          </a:xfrm>
          <a:custGeom>
            <a:avLst/>
            <a:gdLst/>
            <a:ahLst/>
            <a:cxnLst/>
            <a:rect l="l" t="t" r="r" b="b"/>
            <a:pathLst>
              <a:path w="5532830" h="1065487">
                <a:moveTo>
                  <a:pt x="0" y="0"/>
                </a:moveTo>
                <a:lnTo>
                  <a:pt x="5532830" y="0"/>
                </a:lnTo>
                <a:lnTo>
                  <a:pt x="5532830" y="1065487"/>
                </a:lnTo>
                <a:lnTo>
                  <a:pt x="0" y="10654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58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3086100"/>
            <a:ext cx="14213840" cy="5372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270" cy="695503"/>
            </a:xfrm>
            <a:custGeom>
              <a:avLst/>
              <a:gdLst/>
              <a:ahLst/>
              <a:cxnLst/>
              <a:rect l="l" t="t" r="r" b="b"/>
              <a:pathLst>
                <a:path w="5999270" h="695503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925195" y="2915285"/>
            <a:ext cx="16425545" cy="5768975"/>
            <a:chOff x="0" y="0"/>
            <a:chExt cx="2818022" cy="21044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18022" cy="2104453"/>
            </a:xfrm>
            <a:custGeom>
              <a:avLst/>
              <a:gdLst/>
              <a:ahLst/>
              <a:cxnLst/>
              <a:rect l="l" t="t" r="r" b="b"/>
              <a:pathLst>
                <a:path w="2818022" h="2104453">
                  <a:moveTo>
                    <a:pt x="0" y="0"/>
                  </a:moveTo>
                  <a:lnTo>
                    <a:pt x="2818022" y="0"/>
                  </a:lnTo>
                  <a:lnTo>
                    <a:pt x="2818022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3063485" y="1162789"/>
            <a:ext cx="12441698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 b="1">
                <a:solidFill>
                  <a:srgbClr val="003EA8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Các chức năng chính của hệ thống</a:t>
            </a:r>
            <a:endParaRPr lang="en-US" sz="5800" b="1">
              <a:solidFill>
                <a:srgbClr val="003EA8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26069" y="9036374"/>
            <a:ext cx="5532830" cy="1065487"/>
          </a:xfrm>
          <a:custGeom>
            <a:avLst/>
            <a:gdLst/>
            <a:ahLst/>
            <a:cxnLst/>
            <a:rect l="l" t="t" r="r" b="b"/>
            <a:pathLst>
              <a:path w="5532830" h="1065487">
                <a:moveTo>
                  <a:pt x="0" y="0"/>
                </a:moveTo>
                <a:lnTo>
                  <a:pt x="5532830" y="0"/>
                </a:lnTo>
                <a:lnTo>
                  <a:pt x="5532830" y="1065487"/>
                </a:lnTo>
                <a:lnTo>
                  <a:pt x="0" y="10654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1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234690"/>
            <a:ext cx="15403195" cy="4995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611505" y="190500"/>
            <a:ext cx="16748125" cy="9819005"/>
            <a:chOff x="0" y="0"/>
            <a:chExt cx="5999270" cy="695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270" cy="695503"/>
            </a:xfrm>
            <a:custGeom>
              <a:avLst/>
              <a:gdLst/>
              <a:ahLst/>
              <a:cxnLst/>
              <a:rect l="l" t="t" r="r" b="b"/>
              <a:pathLst>
                <a:path w="5999270" h="695503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667245" y="114404"/>
            <a:ext cx="12441698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 b="1">
                <a:solidFill>
                  <a:srgbClr val="003EA8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Cơ sở dữ liệu</a:t>
            </a:r>
            <a:endParaRPr lang="en-US" sz="5800" b="1">
              <a:solidFill>
                <a:srgbClr val="003EA8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</p:txBody>
      </p:sp>
      <p:pic>
        <p:nvPicPr>
          <p:cNvPr id="17" name="Picture 16" descr="356cf4e4-e10d-4449-a156-374bc00c12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985" y="1006475"/>
            <a:ext cx="12685395" cy="89808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609585" y="3780134"/>
            <a:ext cx="16445245" cy="1906519"/>
            <a:chOff x="0" y="0"/>
            <a:chExt cx="5999270" cy="695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270" cy="695503"/>
            </a:xfrm>
            <a:custGeom>
              <a:avLst/>
              <a:gdLst/>
              <a:ahLst/>
              <a:cxnLst/>
              <a:rect l="l" t="t" r="r" b="b"/>
              <a:pathLst>
                <a:path w="5999270" h="695503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923150" y="4381604"/>
            <a:ext cx="12441698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 b="1">
                <a:solidFill>
                  <a:srgbClr val="003EA8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Triển khai thực nghiệm</a:t>
            </a:r>
            <a:endParaRPr lang="en-US" sz="5800" b="1">
              <a:solidFill>
                <a:srgbClr val="003EA8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971800" y="8801100"/>
            <a:ext cx="12441555" cy="3575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6960"/>
              </a:lnSpc>
            </a:pPr>
            <a:r>
              <a:rPr lang="en-US" b="1">
                <a:solidFill>
                  <a:schemeClr val="tx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Giao diện trang chủ</a:t>
            </a:r>
            <a:endParaRPr lang="en-US" b="1">
              <a:solidFill>
                <a:schemeClr val="tx1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/>
            <a:stretch>
              <a:fillRect/>
            </a:stretch>
          </a:blipFill>
        </p:spPr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6700"/>
            <a:ext cx="17687925" cy="86772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971800" y="8801100"/>
            <a:ext cx="12441555" cy="3575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6960"/>
              </a:lnSpc>
            </a:pPr>
            <a:r>
              <a:rPr lang="en-US" b="1">
                <a:solidFill>
                  <a:schemeClr val="tx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Giao diện đặt lịch hẹn</a:t>
            </a:r>
            <a:endParaRPr lang="en-US" b="1">
              <a:solidFill>
                <a:schemeClr val="tx1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/>
            <a:stretch>
              <a:fillRect/>
            </a:stretch>
          </a:blipFill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82270"/>
            <a:ext cx="13044805" cy="77349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8230870"/>
            <a:ext cx="12668250" cy="9239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1007*499"/>
  <p:tag name="TABLE_ENDDRAG_RECT" val="231*147*1007*49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2833</Words>
  <Application>WPS Presentation</Application>
  <PresentationFormat>On-screen Show (4:3)</PresentationFormat>
  <Paragraphs>127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Arial</vt:lpstr>
      <vt:lpstr>SimSun</vt:lpstr>
      <vt:lpstr>Wingdings</vt:lpstr>
      <vt:lpstr>Roboto Bold</vt:lpstr>
      <vt:lpstr>Roboto</vt:lpstr>
      <vt:lpstr>Arial</vt:lpstr>
      <vt:lpstr>Microsoft YaHei</vt:lpstr>
      <vt:lpstr>Arial Unicode MS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Luận văn báo cáo</dc:title>
  <dc:creator/>
  <cp:lastModifiedBy>Huy</cp:lastModifiedBy>
  <cp:revision>11</cp:revision>
  <dcterms:created xsi:type="dcterms:W3CDTF">2006-08-16T00:00:00Z</dcterms:created>
  <dcterms:modified xsi:type="dcterms:W3CDTF">2025-08-05T05:33:37Z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66D5199BB23B40779FA18B5812EA6797_12</vt:lpwstr>
  </property>
  <property fmtid="{D5CDD505-2E9C-101B-9397-08002B2CF9AE}" pid="3" name="KSOProductBuildVer">
    <vt:lpwstr>1033-12.2.0.21931</vt:lpwstr>
  </property>
</Properties>
</file>